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9" r:id="rId4"/>
    <p:sldId id="270" r:id="rId5"/>
    <p:sldId id="271" r:id="rId6"/>
    <p:sldId id="272" r:id="rId7"/>
    <p:sldId id="260" r:id="rId8"/>
    <p:sldId id="273" r:id="rId9"/>
    <p:sldId id="261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7">
          <p15:clr>
            <a:srgbClr val="A4A3A4"/>
          </p15:clr>
        </p15:guide>
        <p15:guide id="2" pos="3839">
          <p15:clr>
            <a:srgbClr val="A4A3A4"/>
          </p15:clr>
        </p15:guide>
        <p15:guide id="3" pos="510">
          <p15:clr>
            <a:srgbClr val="A4A3A4"/>
          </p15:clr>
        </p15:guide>
        <p15:guide id="4" pos="71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20" autoAdjust="0"/>
    <p:restoredTop sz="95664" autoAdjust="0"/>
  </p:normalViewPr>
  <p:slideViewPr>
    <p:cSldViewPr snapToGrid="0">
      <p:cViewPr varScale="1">
        <p:scale>
          <a:sx n="96" d="100"/>
          <a:sy n="96" d="100"/>
        </p:scale>
        <p:origin x="728" y="48"/>
      </p:cViewPr>
      <p:guideLst>
        <p:guide orient="horz" pos="2087"/>
        <p:guide pos="3839"/>
        <p:guide pos="510"/>
        <p:guide pos="7129"/>
      </p:guideLst>
    </p:cSldViewPr>
  </p:slid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66" d="100"/>
        <a:sy n="66" d="100"/>
      </p:scale>
      <p:origin x="0" y="-20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9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10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F3CA76-B799-4CDE-9068-35594054F5E9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1048811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812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13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14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72012-16E0-4556-8392-F42A35F3BE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589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放</a:t>
            </a:r>
            <a:r>
              <a:rPr lang="en-US" altLang="zh-CN" dirty="0"/>
              <a:t>3</a:t>
            </a:r>
            <a:r>
              <a:rPr lang="zh-CN" altLang="en-US" dirty="0"/>
              <a:t>张图</a:t>
            </a:r>
          </a:p>
        </p:txBody>
      </p:sp>
      <p:sp>
        <p:nvSpPr>
          <p:cNvPr id="104862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214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放</a:t>
            </a:r>
            <a:r>
              <a:rPr lang="en-US" altLang="zh-CN" dirty="0"/>
              <a:t>3</a:t>
            </a:r>
            <a:r>
              <a:rPr lang="zh-CN" altLang="en-US" dirty="0"/>
              <a:t>张图</a:t>
            </a:r>
          </a:p>
        </p:txBody>
      </p:sp>
      <p:sp>
        <p:nvSpPr>
          <p:cNvPr id="104862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21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3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400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3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3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61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5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4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55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75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104875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80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8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104878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8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3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6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6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104876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6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6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7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104877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4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85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8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104878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8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90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91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9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104879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9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5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96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97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98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99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00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1048801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02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60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1048761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6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104858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3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04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05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80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104880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0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3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74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775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7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104877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85244-8474-43F7-83A3-B98FF2C18C2B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54F68-C83E-4C64-8DA0-E0B44EF8E0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"/>
          <p:cNvGrpSpPr/>
          <p:nvPr/>
        </p:nvGrpSpPr>
        <p:grpSpPr>
          <a:xfrm>
            <a:off x="-12561866" y="-185945"/>
            <a:ext cx="12192000" cy="6858000"/>
            <a:chOff x="-9441874" y="-1384720"/>
            <a:chExt cx="12192000" cy="6858000"/>
          </a:xfrm>
        </p:grpSpPr>
        <p:pic>
          <p:nvPicPr>
            <p:cNvPr id="2097152" name="Picture 2" descr="http://pic.97uimg.com/back_pic/00/01/88/75/dab74c05ca1b40a8122bedf0e8ad055b.jpg"/>
            <p:cNvPicPr>
              <a:picLocks noChangeAspect="1" noChangeArrowheads="1"/>
            </p:cNvPicPr>
            <p:nvPr/>
          </p:nvPicPr>
          <p:blipFill rotWithShape="1">
            <a:blip r:embed="rId6" cstate="print"/>
            <a:srcRect r="44420"/>
            <a:stretch>
              <a:fillRect/>
            </a:stretch>
          </p:blipFill>
          <p:spPr bwMode="auto">
            <a:xfrm>
              <a:off x="-9441599" y="-1384719"/>
              <a:ext cx="12191450" cy="6857999"/>
            </a:xfrm>
            <a:prstGeom prst="rect">
              <a:avLst/>
            </a:prstGeom>
            <a:noFill/>
          </p:spPr>
        </p:pic>
        <p:sp>
          <p:nvSpPr>
            <p:cNvPr id="1048584" name="矩形 1"/>
            <p:cNvSpPr/>
            <p:nvPr/>
          </p:nvSpPr>
          <p:spPr>
            <a:xfrm>
              <a:off x="-9441874" y="-138472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8585" name="矩形 3"/>
          <p:cNvSpPr/>
          <p:nvPr/>
        </p:nvSpPr>
        <p:spPr>
          <a:xfrm>
            <a:off x="3252470" y="1954530"/>
            <a:ext cx="8939530" cy="2752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86" name="文本框 4"/>
          <p:cNvSpPr txBox="1"/>
          <p:nvPr/>
        </p:nvSpPr>
        <p:spPr>
          <a:xfrm>
            <a:off x="3566160" y="2059940"/>
            <a:ext cx="7772400" cy="1977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zh-CN" altLang="en-US" sz="4800" b="1" spc="300" dirty="0">
                <a:solidFill>
                  <a:schemeClr val="bg1"/>
                </a:solidFill>
              </a:rPr>
              <a:t>智慧家庭服务机器人</a:t>
            </a:r>
          </a:p>
          <a:p>
            <a:pPr algn="r" fontAlgn="auto">
              <a:lnSpc>
                <a:spcPct val="150000"/>
              </a:lnSpc>
            </a:pPr>
            <a:r>
              <a:rPr lang="en-US" altLang="zh-CN" sz="3600" b="1" spc="300" dirty="0">
                <a:solidFill>
                  <a:schemeClr val="bg1"/>
                </a:solidFill>
              </a:rPr>
              <a:t>——</a:t>
            </a:r>
            <a:r>
              <a:rPr lang="zh-CN" altLang="en-US" sz="3600" b="1" spc="300" dirty="0">
                <a:solidFill>
                  <a:schemeClr val="bg1"/>
                </a:solidFill>
              </a:rPr>
              <a:t>项目总结报告</a:t>
            </a:r>
          </a:p>
        </p:txBody>
      </p:sp>
      <p:sp>
        <p:nvSpPr>
          <p:cNvPr id="1048587" name="文本框 11"/>
          <p:cNvSpPr txBox="1"/>
          <p:nvPr/>
        </p:nvSpPr>
        <p:spPr>
          <a:xfrm>
            <a:off x="9648408" y="4206769"/>
            <a:ext cx="201679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b="1" dirty="0">
                <a:solidFill>
                  <a:schemeClr val="bg1"/>
                </a:solidFill>
              </a:rPr>
              <a:t>汇报人：</a:t>
            </a:r>
            <a:r>
              <a:rPr lang="zh-CN" altLang="en-US" b="1" dirty="0">
                <a:solidFill>
                  <a:schemeClr val="bg1"/>
                </a:solidFill>
              </a:rPr>
              <a:t>李国玮</a:t>
            </a:r>
            <a:endParaRPr lang="zh-CN" b="1" dirty="0">
              <a:solidFill>
                <a:schemeClr val="bg1"/>
              </a:solidFill>
            </a:endParaRPr>
          </a:p>
        </p:txBody>
      </p:sp>
      <p:pic>
        <p:nvPicPr>
          <p:cNvPr id="2097153" name="Jewel - Simple Gift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0" y="-1211826"/>
            <a:ext cx="609600" cy="609600"/>
          </a:xfrm>
          <a:prstGeom prst="rect">
            <a:avLst/>
          </a:prstGeom>
        </p:spPr>
      </p:pic>
      <p:sp>
        <p:nvSpPr>
          <p:cNvPr id="2" name="文本框 11">
            <a:extLst>
              <a:ext uri="{FF2B5EF4-FFF2-40B4-BE49-F238E27FC236}">
                <a16:creationId xmlns:a16="http://schemas.microsoft.com/office/drawing/2014/main" id="{4E950D58-DAB3-0D52-1E76-F736BDC0360E}"/>
              </a:ext>
            </a:extLst>
          </p:cNvPr>
          <p:cNvSpPr txBox="1"/>
          <p:nvPr/>
        </p:nvSpPr>
        <p:spPr>
          <a:xfrm>
            <a:off x="7722235" y="4220898"/>
            <a:ext cx="201679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补丁嵌入队</a:t>
            </a:r>
            <a:endParaRPr lang="zh-C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9715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48591" name="文本框 3"/>
          <p:cNvSpPr txBox="1"/>
          <p:nvPr/>
        </p:nvSpPr>
        <p:spPr>
          <a:xfrm>
            <a:off x="699279" y="585373"/>
            <a:ext cx="3367172" cy="2148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3800" spc="300" dirty="0">
                <a:solidFill>
                  <a:schemeClr val="bg1"/>
                </a:solidFill>
              </a:rPr>
              <a:t>C</a:t>
            </a:r>
            <a:r>
              <a:rPr lang="en-US" altLang="zh-CN" sz="2400" spc="300" dirty="0">
                <a:solidFill>
                  <a:schemeClr val="bg1"/>
                </a:solidFill>
              </a:rPr>
              <a:t>ONTENTS</a:t>
            </a:r>
            <a:endParaRPr lang="zh-CN" altLang="en-US" sz="2400" spc="300" dirty="0">
              <a:solidFill>
                <a:schemeClr val="bg1"/>
              </a:solidFill>
            </a:endParaRPr>
          </a:p>
        </p:txBody>
      </p:sp>
      <p:sp>
        <p:nvSpPr>
          <p:cNvPr id="1048592" name="文本框 2"/>
          <p:cNvSpPr txBox="1"/>
          <p:nvPr/>
        </p:nvSpPr>
        <p:spPr>
          <a:xfrm>
            <a:off x="1865471" y="921645"/>
            <a:ext cx="2231976" cy="1069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6600" b="1" spc="300" dirty="0">
                <a:solidFill>
                  <a:schemeClr val="bg1"/>
                </a:solidFill>
              </a:rPr>
              <a:t>目录</a:t>
            </a:r>
          </a:p>
        </p:txBody>
      </p:sp>
      <p:grpSp>
        <p:nvGrpSpPr>
          <p:cNvPr id="32" name="组合 5"/>
          <p:cNvGrpSpPr/>
          <p:nvPr/>
        </p:nvGrpSpPr>
        <p:grpSpPr>
          <a:xfrm>
            <a:off x="4488117" y="1898816"/>
            <a:ext cx="617220" cy="548005"/>
            <a:chOff x="4438248" y="1649887"/>
            <a:chExt cx="720670" cy="642272"/>
          </a:xfrm>
        </p:grpSpPr>
        <p:sp>
          <p:nvSpPr>
            <p:cNvPr id="1048593" name="圆角矩形 6"/>
            <p:cNvSpPr/>
            <p:nvPr/>
          </p:nvSpPr>
          <p:spPr>
            <a:xfrm>
              <a:off x="4460144" y="1649887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48594" name="文本框 11"/>
            <p:cNvSpPr txBox="1"/>
            <p:nvPr/>
          </p:nvSpPr>
          <p:spPr>
            <a:xfrm>
              <a:off x="4438248" y="1739863"/>
              <a:ext cx="720670" cy="539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21"/>
          <p:cNvGrpSpPr/>
          <p:nvPr/>
        </p:nvGrpSpPr>
        <p:grpSpPr>
          <a:xfrm>
            <a:off x="4488117" y="2727491"/>
            <a:ext cx="617220" cy="548005"/>
            <a:chOff x="4438248" y="2615110"/>
            <a:chExt cx="720670" cy="642272"/>
          </a:xfrm>
        </p:grpSpPr>
        <p:sp>
          <p:nvSpPr>
            <p:cNvPr id="1048595" name="圆角矩形 7"/>
            <p:cNvSpPr/>
            <p:nvPr/>
          </p:nvSpPr>
          <p:spPr>
            <a:xfrm>
              <a:off x="4460144" y="261511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48596" name="文本框 12"/>
            <p:cNvSpPr txBox="1"/>
            <p:nvPr/>
          </p:nvSpPr>
          <p:spPr>
            <a:xfrm>
              <a:off x="4438248" y="2709794"/>
              <a:ext cx="720670" cy="539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组合 28"/>
          <p:cNvGrpSpPr/>
          <p:nvPr/>
        </p:nvGrpSpPr>
        <p:grpSpPr>
          <a:xfrm>
            <a:off x="4488117" y="3566961"/>
            <a:ext cx="617220" cy="548005"/>
            <a:chOff x="4438248" y="3580333"/>
            <a:chExt cx="720670" cy="642272"/>
          </a:xfrm>
        </p:grpSpPr>
        <p:sp>
          <p:nvSpPr>
            <p:cNvPr id="1048597" name="圆角矩形 8"/>
            <p:cNvSpPr/>
            <p:nvPr/>
          </p:nvSpPr>
          <p:spPr>
            <a:xfrm>
              <a:off x="4460144" y="3580333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48598" name="文本框 13"/>
            <p:cNvSpPr txBox="1"/>
            <p:nvPr/>
          </p:nvSpPr>
          <p:spPr>
            <a:xfrm>
              <a:off x="4438248" y="3676085"/>
              <a:ext cx="720670" cy="539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组合 29"/>
          <p:cNvGrpSpPr/>
          <p:nvPr/>
        </p:nvGrpSpPr>
        <p:grpSpPr>
          <a:xfrm>
            <a:off x="4488117" y="4413416"/>
            <a:ext cx="617220" cy="548005"/>
            <a:chOff x="4438248" y="4545556"/>
            <a:chExt cx="720670" cy="642272"/>
          </a:xfrm>
        </p:grpSpPr>
        <p:sp>
          <p:nvSpPr>
            <p:cNvPr id="1048599" name="圆角矩形 9"/>
            <p:cNvSpPr/>
            <p:nvPr/>
          </p:nvSpPr>
          <p:spPr>
            <a:xfrm>
              <a:off x="4460144" y="4545556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48600" name="文本框 14"/>
            <p:cNvSpPr txBox="1"/>
            <p:nvPr/>
          </p:nvSpPr>
          <p:spPr>
            <a:xfrm>
              <a:off x="4438248" y="4643226"/>
              <a:ext cx="720670" cy="539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48603" name="文本框 16"/>
          <p:cNvSpPr txBox="1"/>
          <p:nvPr/>
        </p:nvSpPr>
        <p:spPr>
          <a:xfrm>
            <a:off x="5346383" y="1975614"/>
            <a:ext cx="2791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项目目标</a:t>
            </a:r>
          </a:p>
        </p:txBody>
      </p:sp>
      <p:sp>
        <p:nvSpPr>
          <p:cNvPr id="1048604" name="文本框 17"/>
          <p:cNvSpPr txBox="1"/>
          <p:nvPr/>
        </p:nvSpPr>
        <p:spPr>
          <a:xfrm>
            <a:off x="5346383" y="2808449"/>
            <a:ext cx="2791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成果展示</a:t>
            </a:r>
          </a:p>
        </p:txBody>
      </p:sp>
      <p:sp>
        <p:nvSpPr>
          <p:cNvPr id="1048605" name="文本框 18"/>
          <p:cNvSpPr txBox="1"/>
          <p:nvPr/>
        </p:nvSpPr>
        <p:spPr>
          <a:xfrm>
            <a:off x="5346383" y="3657836"/>
            <a:ext cx="2791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开发过程</a:t>
            </a:r>
          </a:p>
        </p:txBody>
      </p:sp>
      <p:sp>
        <p:nvSpPr>
          <p:cNvPr id="1048608" name="文本框 4"/>
          <p:cNvSpPr txBox="1"/>
          <p:nvPr/>
        </p:nvSpPr>
        <p:spPr>
          <a:xfrm>
            <a:off x="5346383" y="4495713"/>
            <a:ext cx="2791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课程体会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项目目标</a:t>
            </a:r>
          </a:p>
        </p:txBody>
      </p:sp>
      <p:sp>
        <p:nvSpPr>
          <p:cNvPr id="1048615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40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41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1048616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617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48618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048619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48620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补丁嵌入队</a:t>
              </a:r>
            </a:p>
          </p:txBody>
        </p:sp>
        <p:sp>
          <p:nvSpPr>
            <p:cNvPr id="1048621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5">
            <a:extLst>
              <a:ext uri="{FF2B5EF4-FFF2-40B4-BE49-F238E27FC236}">
                <a16:creationId xmlns:a16="http://schemas.microsoft.com/office/drawing/2014/main" id="{674BEBF0-CF41-CAF5-CA3C-3CB2ADE59DB1}"/>
              </a:ext>
            </a:extLst>
          </p:cNvPr>
          <p:cNvSpPr txBox="1"/>
          <p:nvPr/>
        </p:nvSpPr>
        <p:spPr>
          <a:xfrm>
            <a:off x="3490739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需求回顾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4DDB5E-7C7A-D903-78E8-CF38ED527225}"/>
              </a:ext>
            </a:extLst>
          </p:cNvPr>
          <p:cNvSpPr txBox="1"/>
          <p:nvPr/>
        </p:nvSpPr>
        <p:spPr>
          <a:xfrm>
            <a:off x="356641" y="1003925"/>
            <a:ext cx="6102626" cy="184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j-lt"/>
              </a:rPr>
              <a:t>功能概述</a:t>
            </a:r>
            <a:endParaRPr lang="en-US" altLang="zh-CN" sz="2400" b="1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室内原地手动</a:t>
            </a:r>
            <a:r>
              <a:rPr lang="zh-CN" altLang="en-US" b="1" dirty="0"/>
              <a:t>建图</a:t>
            </a:r>
            <a:r>
              <a:rPr lang="en-US" altLang="zh-CN" dirty="0"/>
              <a:t>+</a:t>
            </a:r>
            <a:r>
              <a:rPr lang="zh-CN" altLang="en-US" b="1" dirty="0"/>
              <a:t>标注</a:t>
            </a:r>
            <a:endParaRPr lang="en-US" altLang="zh-CN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根据指令进行</a:t>
            </a:r>
            <a:r>
              <a:rPr lang="zh-CN" altLang="en-US" b="1" dirty="0"/>
              <a:t>导航</a:t>
            </a:r>
            <a:r>
              <a:rPr lang="en-US" altLang="zh-CN" dirty="0"/>
              <a:t>+</a:t>
            </a:r>
            <a:r>
              <a:rPr lang="zh-CN" altLang="en-US" b="1" dirty="0"/>
              <a:t>远端取物</a:t>
            </a:r>
            <a:endParaRPr lang="en-US" altLang="zh-CN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语音对话</a:t>
            </a:r>
            <a:r>
              <a:rPr lang="en-US" altLang="zh-CN" dirty="0"/>
              <a:t>+</a:t>
            </a:r>
            <a:r>
              <a:rPr lang="zh-CN" altLang="en-US" b="1" dirty="0"/>
              <a:t>语音控制</a:t>
            </a:r>
            <a:endParaRPr lang="en-US" altLang="zh-CN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9FC24C-1816-7731-38E6-F918E52B8D51}"/>
              </a:ext>
            </a:extLst>
          </p:cNvPr>
          <p:cNvSpPr txBox="1"/>
          <p:nvPr/>
        </p:nvSpPr>
        <p:spPr>
          <a:xfrm>
            <a:off x="5604503" y="1037674"/>
            <a:ext cx="610262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j-lt"/>
              </a:rPr>
              <a:t>异常处理</a:t>
            </a:r>
            <a:endParaRPr lang="en-US" altLang="zh-CN" sz="2400" b="1" dirty="0"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D4F3EA-238E-FA2E-40C0-E2E58F8AD561}"/>
              </a:ext>
            </a:extLst>
          </p:cNvPr>
          <p:cNvSpPr txBox="1"/>
          <p:nvPr/>
        </p:nvSpPr>
        <p:spPr>
          <a:xfrm>
            <a:off x="356641" y="3041156"/>
            <a:ext cx="6102626" cy="3090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j-lt"/>
              </a:rPr>
              <a:t>非功能概述</a:t>
            </a:r>
            <a:endParaRPr lang="en-US" altLang="zh-CN" sz="2400" b="1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系统更新</a:t>
            </a:r>
            <a:r>
              <a:rPr lang="en-US" altLang="zh-CN" dirty="0"/>
              <a:t>+</a:t>
            </a:r>
            <a:r>
              <a:rPr lang="zh-CN" altLang="en-US" b="1" dirty="0"/>
              <a:t>恢复出厂设置</a:t>
            </a:r>
            <a:endParaRPr lang="en-US" altLang="zh-CN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用户交互</a:t>
            </a:r>
            <a:r>
              <a:rPr lang="en-US" altLang="zh-CN" dirty="0"/>
              <a:t>+</a:t>
            </a:r>
            <a:r>
              <a:rPr lang="zh-CN" altLang="en-US" dirty="0"/>
              <a:t>语音控制响应时间短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语音识别正确率高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具有</a:t>
            </a:r>
            <a:r>
              <a:rPr lang="zh-CN" altLang="en-US" b="1" dirty="0"/>
              <a:t>美观、简洁</a:t>
            </a:r>
            <a:r>
              <a:rPr lang="zh-CN" altLang="en-US" dirty="0"/>
              <a:t>的人机交互界面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具有</a:t>
            </a:r>
            <a:r>
              <a:rPr lang="zh-CN" altLang="en-US" b="1" dirty="0"/>
              <a:t>完备的异常处理</a:t>
            </a:r>
            <a:r>
              <a:rPr lang="zh-CN" altLang="en-US" dirty="0"/>
              <a:t>能力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6220DB94-563C-DE39-FB51-FE2837219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748754"/>
              </p:ext>
            </p:extLst>
          </p:nvPr>
        </p:nvGraphicFramePr>
        <p:xfrm>
          <a:off x="5664138" y="2053659"/>
          <a:ext cx="610262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1313">
                  <a:extLst>
                    <a:ext uri="{9D8B030D-6E8A-4147-A177-3AD203B41FA5}">
                      <a16:colId xmlns:a16="http://schemas.microsoft.com/office/drawing/2014/main" val="3254035854"/>
                    </a:ext>
                  </a:extLst>
                </a:gridCol>
                <a:gridCol w="3051313">
                  <a:extLst>
                    <a:ext uri="{9D8B030D-6E8A-4147-A177-3AD203B41FA5}">
                      <a16:colId xmlns:a16="http://schemas.microsoft.com/office/drawing/2014/main" val="3688493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异常情况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处理方法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325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导航遇到障碍物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自动避障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停止导航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365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物体识别异常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及时反馈，停止抓取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781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识别语音异常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提示用户重新讲话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358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地图命名重复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用户界面提示重新命名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82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航点命名重复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用户界面提示重新命名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133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未标注航点就开始导航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用户界面无法完成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15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字段值为空或超出长度限制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用户界面报错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86545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项目目标</a:t>
            </a:r>
          </a:p>
        </p:txBody>
      </p:sp>
      <p:sp>
        <p:nvSpPr>
          <p:cNvPr id="1048615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40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41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1048616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617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48618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048619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48620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补丁嵌入队</a:t>
              </a:r>
            </a:p>
          </p:txBody>
        </p:sp>
        <p:sp>
          <p:nvSpPr>
            <p:cNvPr id="1048621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5">
            <a:extLst>
              <a:ext uri="{FF2B5EF4-FFF2-40B4-BE49-F238E27FC236}">
                <a16:creationId xmlns:a16="http://schemas.microsoft.com/office/drawing/2014/main" id="{674BEBF0-CF41-CAF5-CA3C-3CB2ADE59DB1}"/>
              </a:ext>
            </a:extLst>
          </p:cNvPr>
          <p:cNvSpPr txBox="1"/>
          <p:nvPr/>
        </p:nvSpPr>
        <p:spPr>
          <a:xfrm>
            <a:off x="3490739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4DDB5E-7C7A-D903-78E8-CF38ED527225}"/>
              </a:ext>
            </a:extLst>
          </p:cNvPr>
          <p:cNvSpPr txBox="1"/>
          <p:nvPr/>
        </p:nvSpPr>
        <p:spPr>
          <a:xfrm>
            <a:off x="356641" y="1003925"/>
            <a:ext cx="6102626" cy="184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j-lt"/>
              </a:rPr>
              <a:t>用户界面设计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配置模式：</a:t>
            </a:r>
            <a:r>
              <a:rPr lang="zh-CN" altLang="en-US" dirty="0"/>
              <a:t>建图</a:t>
            </a:r>
            <a:r>
              <a:rPr lang="en-US" altLang="zh-CN" dirty="0"/>
              <a:t>+</a:t>
            </a:r>
            <a:r>
              <a:rPr lang="zh-CN" altLang="en-US" dirty="0"/>
              <a:t>标注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服务模式：</a:t>
            </a:r>
            <a:r>
              <a:rPr lang="zh-CN" altLang="en-US" dirty="0"/>
              <a:t>导航</a:t>
            </a:r>
            <a:r>
              <a:rPr lang="en-US" altLang="zh-CN" dirty="0"/>
              <a:t>+</a:t>
            </a:r>
            <a:r>
              <a:rPr lang="zh-CN" altLang="en-US" dirty="0"/>
              <a:t>取物（手动交互</a:t>
            </a:r>
            <a:r>
              <a:rPr lang="en-US" altLang="zh-CN" dirty="0"/>
              <a:t>/</a:t>
            </a:r>
            <a:r>
              <a:rPr lang="zh-CN" altLang="en-US" dirty="0"/>
              <a:t>语音控制）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系统升级、恢复出厂设置、用户手册</a:t>
            </a:r>
            <a:endParaRPr lang="en-US" altLang="zh-CN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E370413-6F7D-36CB-83E1-A16E13766D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31" y="237055"/>
            <a:ext cx="5738191" cy="3061833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D4C843-A234-AAD9-1806-66FB8FA9BB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8" y="3384126"/>
            <a:ext cx="5738191" cy="3106359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AA457A2-F597-D374-C8EC-E71EB43087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31" y="3384127"/>
            <a:ext cx="5738495" cy="3106359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14938F-4113-9A84-C493-273E80AD09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09" y="3373965"/>
            <a:ext cx="5791200" cy="3181598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31EE08-ADEF-43D6-259B-1DED4BD0D4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96" y="3373965"/>
            <a:ext cx="5732826" cy="318159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38384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项目目标</a:t>
            </a:r>
          </a:p>
        </p:txBody>
      </p:sp>
      <p:sp>
        <p:nvSpPr>
          <p:cNvPr id="1048615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40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41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1048616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617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48618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048619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48620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补丁嵌入队</a:t>
              </a:r>
            </a:p>
          </p:txBody>
        </p:sp>
        <p:sp>
          <p:nvSpPr>
            <p:cNvPr id="1048621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5">
            <a:extLst>
              <a:ext uri="{FF2B5EF4-FFF2-40B4-BE49-F238E27FC236}">
                <a16:creationId xmlns:a16="http://schemas.microsoft.com/office/drawing/2014/main" id="{674BEBF0-CF41-CAF5-CA3C-3CB2ADE59DB1}"/>
              </a:ext>
            </a:extLst>
          </p:cNvPr>
          <p:cNvSpPr txBox="1"/>
          <p:nvPr/>
        </p:nvSpPr>
        <p:spPr>
          <a:xfrm>
            <a:off x="3490739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C2731B6-A4F3-DBF8-15B8-CED3314F771F}"/>
              </a:ext>
            </a:extLst>
          </p:cNvPr>
          <p:cNvSpPr txBox="1"/>
          <p:nvPr/>
        </p:nvSpPr>
        <p:spPr>
          <a:xfrm>
            <a:off x="436154" y="905600"/>
            <a:ext cx="3088379" cy="1012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j-lt"/>
              </a:rPr>
              <a:t>系统总体架构</a:t>
            </a:r>
            <a:endParaRPr lang="en-US" altLang="zh-CN" sz="2400" b="1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>
                <a:latin typeface="+mj-lt"/>
              </a:rPr>
              <a:t>	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B8EB87-29A8-0EE6-B8F9-970B972E9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100" y="762580"/>
            <a:ext cx="7286316" cy="356700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0095CC2-2927-4653-41E3-9D112C913F16}"/>
              </a:ext>
            </a:extLst>
          </p:cNvPr>
          <p:cNvSpPr txBox="1"/>
          <p:nvPr/>
        </p:nvSpPr>
        <p:spPr>
          <a:xfrm>
            <a:off x="436154" y="3851054"/>
            <a:ext cx="8707846" cy="2259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j-lt"/>
              </a:rPr>
              <a:t>系统实现思路</a:t>
            </a:r>
            <a:endParaRPr lang="en-US" altLang="zh-CN" sz="2400" b="1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前后端框架</a:t>
            </a:r>
            <a:r>
              <a:rPr lang="en-US" altLang="zh-CN" dirty="0"/>
              <a:t>: </a:t>
            </a:r>
            <a:r>
              <a:rPr lang="en-US" altLang="zh-CN" dirty="0" err="1"/>
              <a:t>Vue+Django</a:t>
            </a:r>
            <a:r>
              <a:rPr lang="en-US" altLang="zh-CN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后端与数据库通信：</a:t>
            </a:r>
            <a:r>
              <a:rPr lang="en-US" altLang="zh-CN" dirty="0" err="1"/>
              <a:t>pymysql+mysql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后端与主控节点交互：</a:t>
            </a:r>
            <a:r>
              <a:rPr lang="en-US" altLang="zh-CN" dirty="0" err="1"/>
              <a:t>WebSocket+ROS</a:t>
            </a:r>
            <a:r>
              <a:rPr lang="zh-CN" altLang="en-US" dirty="0"/>
              <a:t>主从机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主控节点与各功能节点通信：</a:t>
            </a:r>
            <a:r>
              <a:rPr lang="en-US" altLang="zh-CN" dirty="0"/>
              <a:t>ROS</a:t>
            </a:r>
            <a:r>
              <a:rPr lang="zh-CN" altLang="en-US" dirty="0"/>
              <a:t>服务机制</a:t>
            </a:r>
            <a:endParaRPr lang="en-US" altLang="zh-CN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02484C74-7C77-9D77-19AF-7D22D26D30E8}"/>
              </a:ext>
            </a:extLst>
          </p:cNvPr>
          <p:cNvSpPr/>
          <p:nvPr/>
        </p:nvSpPr>
        <p:spPr>
          <a:xfrm>
            <a:off x="3420529" y="2199465"/>
            <a:ext cx="978408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F06C79-F999-FF8F-23AA-4636F12CB521}"/>
              </a:ext>
            </a:extLst>
          </p:cNvPr>
          <p:cNvSpPr txBox="1"/>
          <p:nvPr/>
        </p:nvSpPr>
        <p:spPr>
          <a:xfrm>
            <a:off x="919500" y="1738823"/>
            <a:ext cx="2319866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用户层：人机交互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控制层：承接通信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功能层：具体业务</a:t>
            </a: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F3E0C970-00DA-0C79-339F-B58E8AEC1755}"/>
              </a:ext>
            </a:extLst>
          </p:cNvPr>
          <p:cNvSpPr/>
          <p:nvPr/>
        </p:nvSpPr>
        <p:spPr>
          <a:xfrm>
            <a:off x="7481467" y="1412053"/>
            <a:ext cx="374024" cy="79028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9FB4C160-853F-6C9E-DDCB-EB37E2A790AC}"/>
              </a:ext>
            </a:extLst>
          </p:cNvPr>
          <p:cNvSpPr/>
          <p:nvPr/>
        </p:nvSpPr>
        <p:spPr>
          <a:xfrm rot="5400000">
            <a:off x="6922826" y="2273654"/>
            <a:ext cx="327589" cy="49329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4D385346-8193-CAAF-C2AA-2D64E4CF62CA}"/>
              </a:ext>
            </a:extLst>
          </p:cNvPr>
          <p:cNvSpPr/>
          <p:nvPr/>
        </p:nvSpPr>
        <p:spPr>
          <a:xfrm rot="16200000">
            <a:off x="8083136" y="2290515"/>
            <a:ext cx="280243" cy="41222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63881C08-C03B-2085-27E3-83D3348ABCDC}"/>
              </a:ext>
            </a:extLst>
          </p:cNvPr>
          <p:cNvSpPr/>
          <p:nvPr/>
        </p:nvSpPr>
        <p:spPr>
          <a:xfrm rot="16200000">
            <a:off x="9550932" y="2290514"/>
            <a:ext cx="280243" cy="41222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EE253E3-5FA6-5326-22FA-A71F8206453E}"/>
              </a:ext>
            </a:extLst>
          </p:cNvPr>
          <p:cNvGrpSpPr/>
          <p:nvPr/>
        </p:nvGrpSpPr>
        <p:grpSpPr>
          <a:xfrm>
            <a:off x="5285606" y="905600"/>
            <a:ext cx="4361976" cy="3182696"/>
            <a:chOff x="5285606" y="905600"/>
            <a:chExt cx="4361976" cy="3182696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4FAA420-2A2C-D943-7110-0288B09AEDA9}"/>
                </a:ext>
              </a:extLst>
            </p:cNvPr>
            <p:cNvCxnSpPr/>
            <p:nvPr/>
          </p:nvCxnSpPr>
          <p:spPr>
            <a:xfrm>
              <a:off x="5285606" y="905600"/>
              <a:ext cx="0" cy="3182696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75FCFCEE-1819-98EF-B93D-361D6F464201}"/>
                </a:ext>
              </a:extLst>
            </p:cNvPr>
            <p:cNvCxnSpPr>
              <a:cxnSpLocks/>
            </p:cNvCxnSpPr>
            <p:nvPr/>
          </p:nvCxnSpPr>
          <p:spPr>
            <a:xfrm>
              <a:off x="5285606" y="905600"/>
              <a:ext cx="434872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EB15AD4-342D-C6E0-A75A-50290E829D06}"/>
                </a:ext>
              </a:extLst>
            </p:cNvPr>
            <p:cNvCxnSpPr>
              <a:cxnSpLocks/>
            </p:cNvCxnSpPr>
            <p:nvPr/>
          </p:nvCxnSpPr>
          <p:spPr>
            <a:xfrm>
              <a:off x="5285606" y="4088296"/>
              <a:ext cx="1128446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303B8E13-C356-A3E1-4D71-0A1CF01A59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4052" y="2862470"/>
              <a:ext cx="0" cy="1225826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0095F889-C83A-75C3-58BB-9F96A5DB65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4052" y="2862470"/>
              <a:ext cx="3220278" cy="13253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AACC72C-42D0-5580-6606-2BD74379B3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4330" y="905600"/>
              <a:ext cx="13252" cy="195687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B850D31-92D0-5DF9-530D-B9B66B952694}"/>
                </a:ext>
              </a:extLst>
            </p:cNvPr>
            <p:cNvSpPr txBox="1"/>
            <p:nvPr/>
          </p:nvSpPr>
          <p:spPr>
            <a:xfrm>
              <a:off x="5466770" y="104862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用户主机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5AE06BD-905F-4B63-4D44-C86F48E964F6}"/>
              </a:ext>
            </a:extLst>
          </p:cNvPr>
          <p:cNvGrpSpPr/>
          <p:nvPr/>
        </p:nvGrpSpPr>
        <p:grpSpPr>
          <a:xfrm>
            <a:off x="6623626" y="2199464"/>
            <a:ext cx="4409833" cy="2346029"/>
            <a:chOff x="6623626" y="2199465"/>
            <a:chExt cx="4409833" cy="2345531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6ED6A2C5-6D6F-B017-DFEE-8997C292E9EE}"/>
                </a:ext>
              </a:extLst>
            </p:cNvPr>
            <p:cNvCxnSpPr>
              <a:cxnSpLocks/>
            </p:cNvCxnSpPr>
            <p:nvPr/>
          </p:nvCxnSpPr>
          <p:spPr>
            <a:xfrm>
              <a:off x="6623626" y="4544996"/>
              <a:ext cx="4404231" cy="0"/>
            </a:xfrm>
            <a:prstGeom prst="line">
              <a:avLst/>
            </a:prstGeom>
            <a:ln w="19050" cap="flat" cmpd="sng" algn="ctr">
              <a:solidFill>
                <a:srgbClr val="7030A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7496946E-A711-1346-30A6-7D4A91D66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27857" y="2204107"/>
              <a:ext cx="5602" cy="2340889"/>
            </a:xfrm>
            <a:prstGeom prst="line">
              <a:avLst/>
            </a:prstGeom>
            <a:ln w="19050" cap="flat" cmpd="sng" algn="ctr">
              <a:solidFill>
                <a:srgbClr val="7030A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3A8FB847-919D-AB8D-67AE-3DB669E5D24C}"/>
                </a:ext>
              </a:extLst>
            </p:cNvPr>
            <p:cNvCxnSpPr>
              <a:cxnSpLocks/>
            </p:cNvCxnSpPr>
            <p:nvPr/>
          </p:nvCxnSpPr>
          <p:spPr>
            <a:xfrm>
              <a:off x="9897168" y="2199465"/>
              <a:ext cx="1136290" cy="0"/>
            </a:xfrm>
            <a:prstGeom prst="line">
              <a:avLst/>
            </a:prstGeom>
            <a:ln w="19050" cap="flat" cmpd="sng" algn="ctr">
              <a:solidFill>
                <a:srgbClr val="7030A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018CF1A0-CD89-8F8D-37FC-68D32B062F5D}"/>
                </a:ext>
              </a:extLst>
            </p:cNvPr>
            <p:cNvCxnSpPr>
              <a:cxnSpLocks/>
            </p:cNvCxnSpPr>
            <p:nvPr/>
          </p:nvCxnSpPr>
          <p:spPr>
            <a:xfrm>
              <a:off x="9898192" y="2204107"/>
              <a:ext cx="0" cy="1036050"/>
            </a:xfrm>
            <a:prstGeom prst="line">
              <a:avLst/>
            </a:prstGeom>
            <a:ln w="19050" cap="flat" cmpd="sng" algn="ctr">
              <a:solidFill>
                <a:srgbClr val="7030A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7823ECDE-3280-4176-4B44-DBE43011F3A3}"/>
                </a:ext>
              </a:extLst>
            </p:cNvPr>
            <p:cNvCxnSpPr>
              <a:cxnSpLocks/>
            </p:cNvCxnSpPr>
            <p:nvPr/>
          </p:nvCxnSpPr>
          <p:spPr>
            <a:xfrm>
              <a:off x="6629228" y="3240157"/>
              <a:ext cx="3267940" cy="0"/>
            </a:xfrm>
            <a:prstGeom prst="line">
              <a:avLst/>
            </a:prstGeom>
            <a:ln w="19050" cap="flat" cmpd="sng" algn="ctr">
              <a:solidFill>
                <a:srgbClr val="7030A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FC77D8A9-F5F0-3609-9307-5912E24094E2}"/>
                </a:ext>
              </a:extLst>
            </p:cNvPr>
            <p:cNvCxnSpPr>
              <a:cxnSpLocks/>
            </p:cNvCxnSpPr>
            <p:nvPr/>
          </p:nvCxnSpPr>
          <p:spPr>
            <a:xfrm>
              <a:off x="6623626" y="3240157"/>
              <a:ext cx="0" cy="1304839"/>
            </a:xfrm>
            <a:prstGeom prst="line">
              <a:avLst/>
            </a:prstGeom>
            <a:ln w="19050" cap="flat" cmpd="sng" algn="ctr">
              <a:solidFill>
                <a:srgbClr val="7030A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22E6BF50-3429-15EF-AAD0-8C134794CFAD}"/>
              </a:ext>
            </a:extLst>
          </p:cNvPr>
          <p:cNvSpPr txBox="1"/>
          <p:nvPr/>
        </p:nvSpPr>
        <p:spPr>
          <a:xfrm>
            <a:off x="9833863" y="39941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机器人</a:t>
            </a:r>
          </a:p>
        </p:txBody>
      </p:sp>
    </p:spTree>
    <p:extLst>
      <p:ext uri="{BB962C8B-B14F-4D97-AF65-F5344CB8AC3E}">
        <p14:creationId xmlns:p14="http://schemas.microsoft.com/office/powerpoint/2010/main" val="399912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文本框 5"/>
          <p:cNvSpPr txBox="1"/>
          <p:nvPr/>
        </p:nvSpPr>
        <p:spPr>
          <a:xfrm>
            <a:off x="3680714" y="223594"/>
            <a:ext cx="3532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视频展示</a:t>
            </a:r>
          </a:p>
        </p:txBody>
      </p:sp>
      <p:sp>
        <p:nvSpPr>
          <p:cNvPr id="1048626" name="矩形 11"/>
          <p:cNvSpPr/>
          <p:nvPr/>
        </p:nvSpPr>
        <p:spPr>
          <a:xfrm>
            <a:off x="3396211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46" name="组合 7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4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1048627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628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48629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组合 2"/>
          <p:cNvGrpSpPr/>
          <p:nvPr/>
        </p:nvGrpSpPr>
        <p:grpSpPr>
          <a:xfrm>
            <a:off x="-3694" y="6575725"/>
            <a:ext cx="12195694" cy="461665"/>
            <a:chOff x="-3694" y="6575725"/>
            <a:chExt cx="12195694" cy="461665"/>
          </a:xfrm>
        </p:grpSpPr>
        <p:sp>
          <p:nvSpPr>
            <p:cNvPr id="1048630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48631" name="文本框 20"/>
            <p:cNvSpPr txBox="1"/>
            <p:nvPr/>
          </p:nvSpPr>
          <p:spPr>
            <a:xfrm>
              <a:off x="9782176" y="6575725"/>
              <a:ext cx="1809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补丁嵌入队</a:t>
              </a:r>
            </a:p>
            <a:p>
              <a:pPr algn="dist"/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48632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5">
            <a:extLst>
              <a:ext uri="{FF2B5EF4-FFF2-40B4-BE49-F238E27FC236}">
                <a16:creationId xmlns:a16="http://schemas.microsoft.com/office/drawing/2014/main" id="{EEAB3157-9A0E-1CE4-FF2D-9E87E8D6F294}"/>
              </a:ext>
            </a:extLst>
          </p:cNvPr>
          <p:cNvSpPr txBox="1"/>
          <p:nvPr/>
        </p:nvSpPr>
        <p:spPr>
          <a:xfrm>
            <a:off x="1391285" y="227648"/>
            <a:ext cx="21729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成果展示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2EFAF5-21A7-781E-8A95-9404B37936CA}"/>
              </a:ext>
            </a:extLst>
          </p:cNvPr>
          <p:cNvSpPr txBox="1"/>
          <p:nvPr/>
        </p:nvSpPr>
        <p:spPr>
          <a:xfrm>
            <a:off x="356641" y="1536622"/>
            <a:ext cx="5374924" cy="2951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进入配置模式，新建地图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航点标注及保存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进入服务模式，开始远端取物</a:t>
            </a:r>
            <a:endParaRPr lang="en-US" altLang="zh-CN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首先导航至桌子</a:t>
            </a:r>
            <a:endParaRPr lang="en-US" altLang="zh-CN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机械臂取物</a:t>
            </a:r>
            <a:endParaRPr lang="en-US" altLang="zh-CN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导航至目标地点</a:t>
            </a:r>
            <a:endParaRPr lang="en-US" altLang="zh-CN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递物给用户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8FB60B-4C27-C2E1-54EF-9173A48EBCA7}"/>
              </a:ext>
            </a:extLst>
          </p:cNvPr>
          <p:cNvSpPr txBox="1"/>
          <p:nvPr/>
        </p:nvSpPr>
        <p:spPr>
          <a:xfrm>
            <a:off x="629401" y="882537"/>
            <a:ext cx="610262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j-lt"/>
              </a:rPr>
              <a:t>流程介绍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87CB28-F5E5-6303-C415-73F6C2A19783}"/>
              </a:ext>
            </a:extLst>
          </p:cNvPr>
          <p:cNvSpPr txBox="1"/>
          <p:nvPr/>
        </p:nvSpPr>
        <p:spPr>
          <a:xfrm>
            <a:off x="6546497" y="2649353"/>
            <a:ext cx="304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视频位置位于课程总结</a:t>
            </a:r>
            <a:r>
              <a:rPr lang="en-US" altLang="zh-CN" dirty="0"/>
              <a:t>.mp4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816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文本框 5"/>
          <p:cNvSpPr txBox="1"/>
          <p:nvPr/>
        </p:nvSpPr>
        <p:spPr>
          <a:xfrm>
            <a:off x="3680714" y="223594"/>
            <a:ext cx="3532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迭代增量开发模型</a:t>
            </a:r>
          </a:p>
        </p:txBody>
      </p:sp>
      <p:sp>
        <p:nvSpPr>
          <p:cNvPr id="1048626" name="矩形 11"/>
          <p:cNvSpPr/>
          <p:nvPr/>
        </p:nvSpPr>
        <p:spPr>
          <a:xfrm>
            <a:off x="3396211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46" name="组合 7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4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1048627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628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48629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组合 2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048630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48631" name="文本框 20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补丁嵌入队</a:t>
              </a:r>
            </a:p>
          </p:txBody>
        </p:sp>
        <p:sp>
          <p:nvSpPr>
            <p:cNvPr id="1048632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5">
            <a:extLst>
              <a:ext uri="{FF2B5EF4-FFF2-40B4-BE49-F238E27FC236}">
                <a16:creationId xmlns:a16="http://schemas.microsoft.com/office/drawing/2014/main" id="{EEAB3157-9A0E-1CE4-FF2D-9E87E8D6F294}"/>
              </a:ext>
            </a:extLst>
          </p:cNvPr>
          <p:cNvSpPr txBox="1"/>
          <p:nvPr/>
        </p:nvSpPr>
        <p:spPr>
          <a:xfrm>
            <a:off x="1391285" y="227648"/>
            <a:ext cx="21729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开发过程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DB57B9-60FD-AAE4-0997-978710B9413F}"/>
              </a:ext>
            </a:extLst>
          </p:cNvPr>
          <p:cNvSpPr txBox="1"/>
          <p:nvPr/>
        </p:nvSpPr>
        <p:spPr>
          <a:xfrm>
            <a:off x="356641" y="725551"/>
            <a:ext cx="569364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>
                <a:latin typeface="+mj-lt"/>
              </a:rPr>
              <a:t>基础功能实现（</a:t>
            </a:r>
            <a:r>
              <a:rPr lang="en-US" altLang="zh-CN" sz="2400" b="1" dirty="0">
                <a:latin typeface="+mj-lt"/>
              </a:rPr>
              <a:t>3.25-4.13</a:t>
            </a:r>
            <a:r>
              <a:rPr lang="zh-CN" altLang="en-US" sz="2400" b="1" dirty="0">
                <a:latin typeface="+mj-lt"/>
              </a:rPr>
              <a:t>）</a:t>
            </a:r>
            <a:endParaRPr lang="en-US" altLang="zh-CN" sz="2400" b="1" dirty="0">
              <a:latin typeface="+mj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E3D4125-7061-2AEF-385A-0D7562B4CDA5}"/>
              </a:ext>
            </a:extLst>
          </p:cNvPr>
          <p:cNvSpPr txBox="1"/>
          <p:nvPr/>
        </p:nvSpPr>
        <p:spPr>
          <a:xfrm>
            <a:off x="356641" y="1309367"/>
            <a:ext cx="6262820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dirty="0"/>
              <a:t>通过</a:t>
            </a:r>
            <a:r>
              <a:rPr lang="en-US" altLang="zh-CN" dirty="0"/>
              <a:t>5</a:t>
            </a:r>
            <a:r>
              <a:rPr lang="zh-CN" altLang="en-US" dirty="0"/>
              <a:t>个</a:t>
            </a:r>
            <a:r>
              <a:rPr lang="en-US" altLang="zh-CN" b="1" dirty="0"/>
              <a:t>ROS</a:t>
            </a:r>
            <a:r>
              <a:rPr lang="zh-CN" altLang="en-US" b="1" dirty="0"/>
              <a:t>节点</a:t>
            </a:r>
            <a:r>
              <a:rPr lang="zh-CN" altLang="en-US" dirty="0"/>
              <a:t>可在</a:t>
            </a:r>
            <a:r>
              <a:rPr lang="zh-CN" altLang="en-US" b="1" dirty="0"/>
              <a:t>仿真环境</a:t>
            </a:r>
            <a:r>
              <a:rPr lang="zh-CN" altLang="en-US" dirty="0"/>
              <a:t>下运行机器人（功能层）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主控：景鸿斌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导航：王子豪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标注：刘子奇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取物：李国玮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移动：高渤宇</a:t>
            </a:r>
            <a:r>
              <a:rPr lang="en-US" altLang="zh-CN" dirty="0"/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A1A2A1-BAA2-75A8-DFE8-646EF1DC4ECE}"/>
              </a:ext>
            </a:extLst>
          </p:cNvPr>
          <p:cNvSpPr txBox="1"/>
          <p:nvPr/>
        </p:nvSpPr>
        <p:spPr>
          <a:xfrm>
            <a:off x="356641" y="3827611"/>
            <a:ext cx="4447272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+mj-lt"/>
              </a:rPr>
              <a:t>2.  </a:t>
            </a:r>
            <a:r>
              <a:rPr lang="zh-CN" altLang="en-US" sz="2400" b="1" dirty="0">
                <a:latin typeface="+mj-lt"/>
              </a:rPr>
              <a:t>系统初步开发  </a:t>
            </a:r>
            <a:r>
              <a:rPr lang="en-US" altLang="zh-CN" sz="2400" b="1" dirty="0">
                <a:latin typeface="+mj-lt"/>
              </a:rPr>
              <a:t>(4.14-5.15)</a:t>
            </a:r>
            <a:endParaRPr lang="zh-CN" altLang="en-US" sz="2400" b="1" dirty="0"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53094F-E25B-6D68-9425-D2E14EBDCE8E}"/>
              </a:ext>
            </a:extLst>
          </p:cNvPr>
          <p:cNvSpPr txBox="1"/>
          <p:nvPr/>
        </p:nvSpPr>
        <p:spPr>
          <a:xfrm>
            <a:off x="356640" y="4341157"/>
            <a:ext cx="6382089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dirty="0"/>
              <a:t>通过</a:t>
            </a:r>
            <a:r>
              <a:rPr lang="zh-CN" altLang="en-US" b="1" dirty="0"/>
              <a:t>用户界面</a:t>
            </a:r>
            <a:r>
              <a:rPr lang="zh-CN" altLang="en-US" dirty="0"/>
              <a:t>可完成对机器人的控制（用户层</a:t>
            </a:r>
            <a:r>
              <a:rPr lang="en-US" altLang="zh-CN" dirty="0"/>
              <a:t>+</a:t>
            </a:r>
            <a:r>
              <a:rPr lang="zh-CN" altLang="en-US" dirty="0"/>
              <a:t>控制层）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前端：高渤宇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后端</a:t>
            </a:r>
            <a:r>
              <a:rPr lang="en-US" altLang="zh-CN" dirty="0"/>
              <a:t>+</a:t>
            </a:r>
            <a:r>
              <a:rPr lang="zh-CN" altLang="en-US" dirty="0"/>
              <a:t>数据库：李国玮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主控：景鸿斌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测试人员：刘子奇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239965-E58F-89E6-F754-D47EA7104323}"/>
              </a:ext>
            </a:extLst>
          </p:cNvPr>
          <p:cNvSpPr txBox="1"/>
          <p:nvPr/>
        </p:nvSpPr>
        <p:spPr>
          <a:xfrm>
            <a:off x="7388089" y="1817009"/>
            <a:ext cx="458455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+mj-lt"/>
              </a:rPr>
              <a:t>3.  </a:t>
            </a:r>
            <a:r>
              <a:rPr lang="zh-CN" altLang="en-US" sz="2400" b="1" dirty="0">
                <a:latin typeface="+mj-lt"/>
              </a:rPr>
              <a:t>系统增量开发（</a:t>
            </a:r>
            <a:r>
              <a:rPr lang="en-US" altLang="zh-CN" sz="2400" b="1" dirty="0">
                <a:latin typeface="+mj-lt"/>
              </a:rPr>
              <a:t>5.16-now</a:t>
            </a:r>
            <a:r>
              <a:rPr lang="zh-CN" altLang="en-US" sz="2400" b="1" dirty="0">
                <a:latin typeface="+mj-lt"/>
              </a:rPr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1A6BD4-2FAA-43FD-A986-AC9DD5E62463}"/>
              </a:ext>
            </a:extLst>
          </p:cNvPr>
          <p:cNvSpPr txBox="1"/>
          <p:nvPr/>
        </p:nvSpPr>
        <p:spPr>
          <a:xfrm>
            <a:off x="7427845" y="2398066"/>
            <a:ext cx="4505037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dirty="0"/>
              <a:t>增量开发，并提高系统稳定性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语音控制：王子豪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恢复出厂设置：李国玮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系统升级：王子豪</a:t>
            </a:r>
            <a:r>
              <a:rPr lang="en-US" altLang="zh-CN" dirty="0"/>
              <a:t>+</a:t>
            </a:r>
            <a:r>
              <a:rPr lang="zh-CN" altLang="en-US" dirty="0"/>
              <a:t>刘子奇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测试人员：刘子奇</a:t>
            </a:r>
            <a:r>
              <a:rPr lang="en-US" altLang="zh-CN" dirty="0"/>
              <a:t>+</a:t>
            </a:r>
            <a:r>
              <a:rPr lang="zh-CN" altLang="en-US" dirty="0"/>
              <a:t>高渤宇</a:t>
            </a:r>
            <a:r>
              <a:rPr lang="en-US" altLang="zh-CN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文本框 5"/>
          <p:cNvSpPr txBox="1"/>
          <p:nvPr/>
        </p:nvSpPr>
        <p:spPr>
          <a:xfrm>
            <a:off x="3680714" y="223594"/>
            <a:ext cx="3532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Gitlab</a:t>
            </a:r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过程管理</a:t>
            </a:r>
          </a:p>
        </p:txBody>
      </p:sp>
      <p:sp>
        <p:nvSpPr>
          <p:cNvPr id="1048626" name="矩形 11"/>
          <p:cNvSpPr/>
          <p:nvPr/>
        </p:nvSpPr>
        <p:spPr>
          <a:xfrm>
            <a:off x="3396211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46" name="组合 7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4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1048627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628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48629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组合 2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048630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48631" name="文本框 20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补丁嵌入队</a:t>
              </a:r>
            </a:p>
          </p:txBody>
        </p:sp>
        <p:sp>
          <p:nvSpPr>
            <p:cNvPr id="1048632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5">
            <a:extLst>
              <a:ext uri="{FF2B5EF4-FFF2-40B4-BE49-F238E27FC236}">
                <a16:creationId xmlns:a16="http://schemas.microsoft.com/office/drawing/2014/main" id="{EEAB3157-9A0E-1CE4-FF2D-9E87E8D6F294}"/>
              </a:ext>
            </a:extLst>
          </p:cNvPr>
          <p:cNvSpPr txBox="1"/>
          <p:nvPr/>
        </p:nvSpPr>
        <p:spPr>
          <a:xfrm>
            <a:off x="1391285" y="227648"/>
            <a:ext cx="21729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开发过程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66C2549-8A6F-20F4-0D8E-B8ECD3CB2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252" y="2889133"/>
            <a:ext cx="2815888" cy="26910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747986B-994C-A339-C0EC-D2D4DEE50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67" y="2869946"/>
            <a:ext cx="2803111" cy="26936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31F435E-6F30-3F5E-6595-2497F3033AB0}"/>
              </a:ext>
            </a:extLst>
          </p:cNvPr>
          <p:cNvSpPr txBox="1"/>
          <p:nvPr/>
        </p:nvSpPr>
        <p:spPr>
          <a:xfrm>
            <a:off x="356641" y="809312"/>
            <a:ext cx="569364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+mj-lt"/>
              </a:rPr>
              <a:t>Issues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2BB1B0E-AE41-5ACF-BB5F-C7DF14EC59AB}"/>
              </a:ext>
            </a:extLst>
          </p:cNvPr>
          <p:cNvSpPr txBox="1"/>
          <p:nvPr/>
        </p:nvSpPr>
        <p:spPr>
          <a:xfrm>
            <a:off x="6797198" y="805422"/>
            <a:ext cx="569364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+mj-lt"/>
              </a:rPr>
              <a:t>Merge Requests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FDC4A2-4024-E0BA-F3AE-288C90DD50D1}"/>
              </a:ext>
            </a:extLst>
          </p:cNvPr>
          <p:cNvSpPr txBox="1"/>
          <p:nvPr/>
        </p:nvSpPr>
        <p:spPr>
          <a:xfrm>
            <a:off x="716976" y="1356966"/>
            <a:ext cx="2737929" cy="8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MileStone</a:t>
            </a:r>
            <a:r>
              <a:rPr lang="zh-CN" altLang="en-US" dirty="0"/>
              <a:t>：进度提醒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评论区：交流讨论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22FB9B-21E4-7FC4-59EA-FAF71ECF208B}"/>
              </a:ext>
            </a:extLst>
          </p:cNvPr>
          <p:cNvSpPr txBox="1"/>
          <p:nvPr/>
        </p:nvSpPr>
        <p:spPr>
          <a:xfrm>
            <a:off x="7212998" y="1404494"/>
            <a:ext cx="3012363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代码审查：保护主分支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追踪审计：追踪代码更改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CDE96B-15AB-EC46-F7E1-7E0A28E5D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322" y="2882543"/>
            <a:ext cx="2978678" cy="26910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22178F-1A12-E597-CF58-017489DBB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8914" y="2889133"/>
            <a:ext cx="2640719" cy="26910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169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文本框 5"/>
          <p:cNvSpPr txBox="1"/>
          <p:nvPr/>
        </p:nvSpPr>
        <p:spPr>
          <a:xfrm>
            <a:off x="1238885" y="219710"/>
            <a:ext cx="25507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课程体会</a:t>
            </a:r>
          </a:p>
        </p:txBody>
      </p:sp>
      <p:grpSp>
        <p:nvGrpSpPr>
          <p:cNvPr id="52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53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1048640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641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48642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组合 14"/>
          <p:cNvGrpSpPr/>
          <p:nvPr/>
        </p:nvGrpSpPr>
        <p:grpSpPr>
          <a:xfrm>
            <a:off x="-3694" y="6575725"/>
            <a:ext cx="12195694" cy="461665"/>
            <a:chOff x="-3694" y="6575725"/>
            <a:chExt cx="12195694" cy="461665"/>
          </a:xfrm>
        </p:grpSpPr>
        <p:sp>
          <p:nvSpPr>
            <p:cNvPr id="1048643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48644" name="文本框 16"/>
            <p:cNvSpPr txBox="1"/>
            <p:nvPr/>
          </p:nvSpPr>
          <p:spPr>
            <a:xfrm>
              <a:off x="9782176" y="6575725"/>
              <a:ext cx="1809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补丁嵌入队</a:t>
              </a:r>
            </a:p>
            <a:p>
              <a:pPr algn="dist"/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48645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35921B9C-5D4A-0D37-F28B-273E762DA5BC}"/>
              </a:ext>
            </a:extLst>
          </p:cNvPr>
          <p:cNvSpPr txBox="1"/>
          <p:nvPr/>
        </p:nvSpPr>
        <p:spPr>
          <a:xfrm>
            <a:off x="738449" y="1565351"/>
            <a:ext cx="6271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通过深入学习</a:t>
            </a:r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ROS</a:t>
            </a:r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架构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、</a:t>
            </a:r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主从机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以及</a:t>
            </a:r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服务通信机制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，我们掌握了使用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Python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编写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ROS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代码的技能，提升了机器人开发能力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A3FF18-ADBE-2EDD-E423-FE19CF7973A4}"/>
              </a:ext>
            </a:extLst>
          </p:cNvPr>
          <p:cNvSpPr txBox="1"/>
          <p:nvPr/>
        </p:nvSpPr>
        <p:spPr>
          <a:xfrm>
            <a:off x="7475676" y="1565351"/>
            <a:ext cx="4577176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掌握使用</a:t>
            </a:r>
            <a:r>
              <a:rPr lang="en-US" altLang="zh-CN" dirty="0"/>
              <a:t>Gitlab</a:t>
            </a:r>
            <a:r>
              <a:rPr lang="zh-CN" altLang="en-US" dirty="0"/>
              <a:t>进行</a:t>
            </a:r>
            <a:r>
              <a:rPr lang="zh-CN" altLang="en-US" b="1" dirty="0"/>
              <a:t>版本控制</a:t>
            </a:r>
            <a:r>
              <a:rPr lang="zh-CN" altLang="en-US" dirty="0"/>
              <a:t>、</a:t>
            </a:r>
            <a:r>
              <a:rPr lang="zh-CN" altLang="en-US" b="1" dirty="0"/>
              <a:t>协作编程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前后端、主控交互提升</a:t>
            </a:r>
            <a:r>
              <a:rPr lang="zh-CN" altLang="en-US" b="1" dirty="0"/>
              <a:t>团队开发</a:t>
            </a:r>
            <a:r>
              <a:rPr lang="zh-CN" altLang="en-US" dirty="0"/>
              <a:t>能力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C423D1-7434-C0FE-07CB-7FFBB9A265DA}"/>
              </a:ext>
            </a:extLst>
          </p:cNvPr>
          <p:cNvSpPr txBox="1"/>
          <p:nvPr/>
        </p:nvSpPr>
        <p:spPr>
          <a:xfrm>
            <a:off x="356641" y="859976"/>
            <a:ext cx="569364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>
                <a:latin typeface="+mj-lt"/>
              </a:rPr>
              <a:t>掌握</a:t>
            </a:r>
            <a:r>
              <a:rPr lang="en-US" altLang="zh-CN" sz="2400" b="1" dirty="0">
                <a:latin typeface="+mj-lt"/>
              </a:rPr>
              <a:t>ROS</a:t>
            </a:r>
            <a:r>
              <a:rPr lang="zh-CN" altLang="en-US" sz="2400" b="1" dirty="0">
                <a:latin typeface="+mj-lt"/>
              </a:rPr>
              <a:t>编程环境</a:t>
            </a:r>
            <a:endParaRPr lang="en-US" altLang="zh-CN" sz="2400" b="1" dirty="0">
              <a:latin typeface="+mj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AADDC1-B4CB-F44C-AA3F-68026D220527}"/>
              </a:ext>
            </a:extLst>
          </p:cNvPr>
          <p:cNvSpPr txBox="1"/>
          <p:nvPr/>
        </p:nvSpPr>
        <p:spPr>
          <a:xfrm>
            <a:off x="356641" y="2342644"/>
            <a:ext cx="4447272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lang="zh-CN" altLang="en-US" sz="2400" b="1" dirty="0">
                <a:latin typeface="+mj-lt"/>
              </a:rPr>
              <a:t>切身体会开发过程各个角色</a:t>
            </a:r>
            <a:endParaRPr lang="en-US" altLang="zh-CN" sz="2400" b="1" dirty="0">
              <a:latin typeface="+mj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002D02-9673-7286-4278-30F686A63758}"/>
              </a:ext>
            </a:extLst>
          </p:cNvPr>
          <p:cNvSpPr txBox="1"/>
          <p:nvPr/>
        </p:nvSpPr>
        <p:spPr>
          <a:xfrm>
            <a:off x="841320" y="2964077"/>
            <a:ext cx="1858201" cy="2536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项目组长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系统分析员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系统架构师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测试人员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数据库架构师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文档评审人员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3A5A83B-917A-4074-B360-F086A2E81FF1}"/>
              </a:ext>
            </a:extLst>
          </p:cNvPr>
          <p:cNvSpPr txBox="1"/>
          <p:nvPr/>
        </p:nvSpPr>
        <p:spPr>
          <a:xfrm>
            <a:off x="7201388" y="859975"/>
            <a:ext cx="4447272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+mj-lt"/>
              </a:rPr>
              <a:t>3. </a:t>
            </a:r>
            <a:r>
              <a:rPr lang="zh-CN" altLang="en-US" sz="2400" b="1" dirty="0">
                <a:latin typeface="+mj-lt"/>
              </a:rPr>
              <a:t>培养团队合作理念</a:t>
            </a:r>
            <a:endParaRPr lang="en-US" altLang="zh-CN" sz="2400" b="1" dirty="0">
              <a:latin typeface="+mj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097A356-65E3-F039-C179-C538CF71B0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458" y="3065671"/>
            <a:ext cx="4464582" cy="25113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DACF139-6EE0-09CC-E977-29205FC1E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141" y="2587216"/>
            <a:ext cx="3866519" cy="35045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07C1CC"/>
      </a:accent2>
      <a:accent3>
        <a:srgbClr val="839192"/>
      </a:accent3>
      <a:accent4>
        <a:srgbClr val="156595"/>
      </a:accent4>
      <a:accent5>
        <a:srgbClr val="FBD78D"/>
      </a:accent5>
      <a:accent6>
        <a:srgbClr val="F25237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580</Words>
  <Application>Microsoft Office PowerPoint</Application>
  <PresentationFormat>宽屏</PresentationFormat>
  <Paragraphs>139</Paragraphs>
  <Slides>9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Söhne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mycomputer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chenjiawei</dc:creator>
  <cp:lastModifiedBy>lee korwy</cp:lastModifiedBy>
  <cp:revision>16</cp:revision>
  <dcterms:created xsi:type="dcterms:W3CDTF">2016-05-10T09:57:00Z</dcterms:created>
  <dcterms:modified xsi:type="dcterms:W3CDTF">2023-06-11T11:22:26Z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3EAECD2F628348B9959796322691B5B4</vt:lpwstr>
  </property>
</Properties>
</file>